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57" r:id="rId5"/>
    <p:sldId id="307" r:id="rId6"/>
    <p:sldId id="308" r:id="rId7"/>
    <p:sldId id="318" r:id="rId8"/>
    <p:sldId id="323" r:id="rId9"/>
    <p:sldId id="324" r:id="rId10"/>
    <p:sldId id="326" r:id="rId11"/>
    <p:sldId id="319" r:id="rId12"/>
    <p:sldId id="325" r:id="rId13"/>
    <p:sldId id="320" r:id="rId14"/>
    <p:sldId id="327" r:id="rId15"/>
    <p:sldId id="321" r:id="rId16"/>
    <p:sldId id="302" r:id="rId17"/>
    <p:sldId id="304" r:id="rId18"/>
    <p:sldId id="293" r:id="rId19"/>
    <p:sldId id="295" r:id="rId20"/>
    <p:sldId id="296" r:id="rId21"/>
    <p:sldId id="298" r:id="rId22"/>
    <p:sldId id="300" r:id="rId23"/>
    <p:sldId id="301" r:id="rId24"/>
    <p:sldId id="305" r:id="rId25"/>
    <p:sldId id="316" r:id="rId26"/>
    <p:sldId id="317" r:id="rId27"/>
    <p:sldId id="303" r:id="rId28"/>
    <p:sldId id="299" r:id="rId29"/>
    <p:sldId id="309" r:id="rId30"/>
    <p:sldId id="311" r:id="rId31"/>
    <p:sldId id="322" r:id="rId32"/>
    <p:sldId id="313" r:id="rId33"/>
    <p:sldId id="314" r:id="rId34"/>
    <p:sldId id="31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9FC4E4-164E-4F8D-BDCB-CC362A566941}" v="45" dt="2023-08-03T18:39:10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8059-6D47-4DD5-A8EA-74CC1C35E6E4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5FBA4-B9B8-4275-8E1D-1421A03F3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16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495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9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3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7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6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8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5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rgbClr val="004376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0" y="0"/>
            <a:ext cx="4700000" cy="6858000"/>
          </a:xfrm>
          <a:prstGeom prst="rect">
            <a:avLst/>
          </a:prstGeom>
          <a:solidFill>
            <a:srgbClr val="B3DE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3" name="Shape 13"/>
          <p:cNvSpPr/>
          <p:nvPr/>
        </p:nvSpPr>
        <p:spPr>
          <a:xfrm rot="10800000" flipH="1">
            <a:off x="4700000" y="-40"/>
            <a:ext cx="6858000" cy="6858000"/>
          </a:xfrm>
          <a:prstGeom prst="rtTriangle">
            <a:avLst/>
          </a:prstGeom>
          <a:solidFill>
            <a:srgbClr val="B3DE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5" name="Shape 15"/>
          <p:cNvSpPr/>
          <p:nvPr/>
        </p:nvSpPr>
        <p:spPr>
          <a:xfrm rot="10800000" flipH="1">
            <a:off x="2" y="1454352"/>
            <a:ext cx="7851935" cy="3949217"/>
          </a:xfrm>
          <a:prstGeom prst="rect">
            <a:avLst/>
          </a:prstGeom>
          <a:solidFill>
            <a:srgbClr val="0064AE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6" name="Shape 16"/>
          <p:cNvSpPr/>
          <p:nvPr/>
        </p:nvSpPr>
        <p:spPr>
          <a:xfrm rot="10800000" flipH="1">
            <a:off x="7847454" y="1454434"/>
            <a:ext cx="3949217" cy="3949217"/>
          </a:xfrm>
          <a:prstGeom prst="rtTriangle">
            <a:avLst/>
          </a:prstGeom>
          <a:solidFill>
            <a:srgbClr val="0064AE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7" name="Shape 17"/>
          <p:cNvGrpSpPr/>
          <p:nvPr/>
        </p:nvGrpSpPr>
        <p:grpSpPr>
          <a:xfrm>
            <a:off x="4902982" y="5704465"/>
            <a:ext cx="7307772" cy="577328"/>
            <a:chOff x="5582265" y="4646738"/>
            <a:chExt cx="5480829" cy="432996"/>
          </a:xfrm>
        </p:grpSpPr>
        <p:sp>
          <p:nvSpPr>
            <p:cNvPr id="18" name="Shape 18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Shape 20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158000" y="1454333"/>
            <a:ext cx="9664061" cy="394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808" y="6120572"/>
            <a:ext cx="1753193" cy="7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8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3"/>
          <p:cNvSpPr/>
          <p:nvPr userDrawn="1"/>
        </p:nvSpPr>
        <p:spPr>
          <a:xfrm>
            <a:off x="8510800" y="-7861"/>
            <a:ext cx="938000" cy="117743"/>
          </a:xfrm>
          <a:prstGeom prst="triangle">
            <a:avLst>
              <a:gd name="adj" fmla="val 32425"/>
            </a:avLst>
          </a:prstGeom>
          <a:solidFill>
            <a:srgbClr val="00355C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5" name="Shape 64"/>
          <p:cNvGrpSpPr/>
          <p:nvPr userDrawn="1"/>
        </p:nvGrpSpPr>
        <p:grpSpPr>
          <a:xfrm rot="10800000" flipH="1">
            <a:off x="4" y="53"/>
            <a:ext cx="9008224" cy="1193747"/>
            <a:chOff x="-2168138" y="330075"/>
            <a:chExt cx="8650663" cy="1699506"/>
          </a:xfrm>
        </p:grpSpPr>
        <p:sp>
          <p:nvSpPr>
            <p:cNvPr id="6" name="Shape 65"/>
            <p:cNvSpPr/>
            <p:nvPr/>
          </p:nvSpPr>
          <p:spPr>
            <a:xfrm>
              <a:off x="-2168138" y="330081"/>
              <a:ext cx="6958200" cy="1699500"/>
            </a:xfrm>
            <a:prstGeom prst="rect">
              <a:avLst/>
            </a:prstGeom>
            <a:solidFill>
              <a:srgbClr val="B3DEFF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7" name="Shape 66"/>
            <p:cNvSpPr/>
            <p:nvPr/>
          </p:nvSpPr>
          <p:spPr>
            <a:xfrm>
              <a:off x="4783025" y="330075"/>
              <a:ext cx="1699500" cy="1699500"/>
            </a:xfrm>
            <a:prstGeom prst="rtTriangle">
              <a:avLst/>
            </a:prstGeom>
            <a:solidFill>
              <a:srgbClr val="B3DEFF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8" name="Shape 67"/>
          <p:cNvGrpSpPr/>
          <p:nvPr userDrawn="1"/>
        </p:nvGrpSpPr>
        <p:grpSpPr>
          <a:xfrm rot="10800000" flipH="1">
            <a:off x="-10966" y="105175"/>
            <a:ext cx="9429907" cy="917536"/>
            <a:chOff x="-9092084" y="330075"/>
            <a:chExt cx="15574609" cy="1699501"/>
          </a:xfrm>
        </p:grpSpPr>
        <p:sp>
          <p:nvSpPr>
            <p:cNvPr id="9" name="Shape 68"/>
            <p:cNvSpPr/>
            <p:nvPr/>
          </p:nvSpPr>
          <p:spPr>
            <a:xfrm>
              <a:off x="-9092084" y="330076"/>
              <a:ext cx="13882200" cy="1699500"/>
            </a:xfrm>
            <a:prstGeom prst="rect">
              <a:avLst/>
            </a:prstGeom>
            <a:solidFill>
              <a:srgbClr val="0064AE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0" name="Shape 69"/>
            <p:cNvSpPr/>
            <p:nvPr/>
          </p:nvSpPr>
          <p:spPr>
            <a:xfrm>
              <a:off x="4783025" y="330075"/>
              <a:ext cx="1699500" cy="1699500"/>
            </a:xfrm>
            <a:prstGeom prst="rtTriangle">
              <a:avLst/>
            </a:prstGeom>
            <a:solidFill>
              <a:srgbClr val="0064AE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1" name="Shape 70"/>
          <p:cNvGrpSpPr/>
          <p:nvPr userDrawn="1"/>
        </p:nvGrpSpPr>
        <p:grpSpPr>
          <a:xfrm>
            <a:off x="9898591" y="6367481"/>
            <a:ext cx="2300971" cy="490543"/>
            <a:chOff x="5575242" y="4472723"/>
            <a:chExt cx="2202830" cy="670795"/>
          </a:xfrm>
        </p:grpSpPr>
        <p:sp>
          <p:nvSpPr>
            <p:cNvPr id="12" name="Shape 71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grpSp>
          <p:nvGrpSpPr>
            <p:cNvPr id="13" name="Shape 72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" name="Shape 7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B3DEFF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18" name="Shape 74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B3DEFF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  <p:grpSp>
          <p:nvGrpSpPr>
            <p:cNvPr id="14" name="Shape 7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5" name="Shape 7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16" name="Shape 7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</p:grpSp>
      <p:sp>
        <p:nvSpPr>
          <p:cNvPr id="19" name="Shape 78"/>
          <p:cNvSpPr txBox="1">
            <a:spLocks noGrp="1"/>
          </p:cNvSpPr>
          <p:nvPr>
            <p:ph type="title"/>
          </p:nvPr>
        </p:nvSpPr>
        <p:spPr>
          <a:xfrm>
            <a:off x="23890" y="109882"/>
            <a:ext cx="8486911" cy="912829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ts val="3733"/>
              </a:lnSpc>
              <a:spcBef>
                <a:spcPts val="0"/>
              </a:spcBef>
              <a:defRPr sz="37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1" y="75165"/>
            <a:ext cx="1753193" cy="7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Placeholder 28"/>
          <p:cNvSpPr>
            <a:spLocks noGrp="1"/>
          </p:cNvSpPr>
          <p:nvPr>
            <p:ph type="body" sz="quarter" idx="13"/>
          </p:nvPr>
        </p:nvSpPr>
        <p:spPr>
          <a:xfrm>
            <a:off x="203200" y="1193800"/>
            <a:ext cx="3987800" cy="1016000"/>
          </a:xfrm>
        </p:spPr>
        <p:txBody>
          <a:bodyPr/>
          <a:lstStyle>
            <a:lvl1pPr>
              <a:lnSpc>
                <a:spcPts val="2133"/>
              </a:lnSpc>
              <a:spcBef>
                <a:spcPts val="267"/>
              </a:spcBef>
              <a:spcAft>
                <a:spcPts val="267"/>
              </a:spcAft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93993" y="6358468"/>
            <a:ext cx="2844800" cy="486833"/>
          </a:xfrm>
        </p:spPr>
        <p:txBody>
          <a:bodyPr/>
          <a:lstStyle/>
          <a:p>
            <a:fld id="{D873D41D-5DC6-47FC-B380-16FC7B1D72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203200" y="2311401"/>
            <a:ext cx="4023360" cy="4406900"/>
          </a:xfrm>
        </p:spPr>
        <p:txBody>
          <a:bodyPr anchor="t"/>
          <a:lstStyle>
            <a:lvl1pPr marL="304792" indent="-304792">
              <a:lnSpc>
                <a:spcPts val="2533"/>
              </a:lnSpc>
              <a:spcBef>
                <a:spcPts val="400"/>
              </a:spcBef>
              <a:spcAft>
                <a:spcPts val="267"/>
              </a:spcAft>
              <a:buClr>
                <a:srgbClr val="FF9800"/>
              </a:buClr>
              <a:buFont typeface="+mj-lt"/>
              <a:buAutoNum type="arabicPeriod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155240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E7A98-8944-455B-97CC-E0327DBD49FE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MSIPCM2e2647948aa7d910928e06d4" descr="{&quot;HashCode&quot;:2133105206,&quot;Placement&quot;:&quot;Footer&quot;,&quot;Top&quot;:524.1047,&quot;Left&quot;:420.843231,&quot;SlideWidth&quot;:960,&quot;SlideHeight&quot;:540}"/>
          <p:cNvSpPr txBox="1"/>
          <p:nvPr userDrawn="1"/>
        </p:nvSpPr>
        <p:spPr>
          <a:xfrm>
            <a:off x="5344709" y="6656129"/>
            <a:ext cx="1502583" cy="20187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>
                <a:solidFill>
                  <a:srgbClr val="000000"/>
                </a:solidFill>
                <a:latin typeface="Arial" panose="020B0604020202020204" pitchFamily="34" charset="0"/>
              </a:rPr>
              <a:t>Sensitivity: Internal &amp; Restricted</a:t>
            </a:r>
          </a:p>
        </p:txBody>
      </p:sp>
    </p:spTree>
    <p:extLst>
      <p:ext uri="{BB962C8B-B14F-4D97-AF65-F5344CB8AC3E}">
        <p14:creationId xmlns:p14="http://schemas.microsoft.com/office/powerpoint/2010/main" val="280436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tlt.ubc.ca/2013/01/31/whats-new-at-ctlt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endors.rossstores.com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/>
              </a:rPr>
              <a:t>Ross Stores &amp; DD’s Discounts 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sz="3600" dirty="0">
                <a:solidFill>
                  <a:schemeClr val="bg1"/>
                </a:solidFill>
                <a:effectLst/>
              </a:rPr>
              <a:t>Accessing Supplier Portal 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endParaRPr lang="en-US" sz="40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538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400" dirty="0">
                <a:solidFill>
                  <a:schemeClr val="bg1"/>
                </a:solidFill>
              </a:rPr>
              <a:t>Supplier Portal: </a:t>
            </a:r>
            <a:r>
              <a:rPr lang="en-US" sz="3400" dirty="0" err="1">
                <a:solidFill>
                  <a:schemeClr val="bg1"/>
                </a:solidFill>
              </a:rPr>
              <a:t>Whats</a:t>
            </a:r>
            <a:r>
              <a:rPr lang="en-US" sz="3400" dirty="0">
                <a:solidFill>
                  <a:schemeClr val="bg1"/>
                </a:solidFill>
              </a:rPr>
              <a:t> New…</a:t>
            </a:r>
            <a:endParaRPr lang="en-US" sz="34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D41D-5DC6-47FC-B380-16FC7B1D72CC}" type="slidenum">
              <a:rPr lang="en-US" smtClean="0"/>
              <a:t>2</a:t>
            </a:fld>
            <a:endParaRPr lang="en-US" dirty="0"/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867" smtClean="0"/>
              <a:pPr/>
              <a:t>2</a:t>
            </a:fld>
            <a:endParaRPr lang="en" sz="1867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5162750" y="1510651"/>
            <a:ext cx="9411056" cy="4784939"/>
          </a:xfrm>
          <a:prstGeom prst="rect">
            <a:avLst/>
          </a:prstGeom>
        </p:spPr>
        <p:txBody>
          <a:bodyPr vert="horz" lIns="182880" tIns="91440" rIns="182880" bIns="91440" rtlCol="0" anchor="t">
            <a:normAutofit fontScale="92500" lnSpcReduction="20000"/>
          </a:bodyPr>
          <a:lstStyle>
            <a:lvl1pPr marL="304792" indent="-304792" algn="l" defTabSz="914400" rtl="0" eaLnBrk="1" latinLnBrk="0" hangingPunct="1">
              <a:lnSpc>
                <a:spcPts val="2533"/>
              </a:lnSpc>
              <a:spcBef>
                <a:spcPts val="400"/>
              </a:spcBef>
              <a:spcAft>
                <a:spcPts val="267"/>
              </a:spcAft>
              <a:buClr>
                <a:srgbClr val="FF9800"/>
              </a:buClr>
              <a:buFont typeface="+mj-lt"/>
              <a:buAutoNum type="arabicPeriod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New URL &amp; login </a:t>
            </a:r>
            <a:r>
              <a:rPr lang="fr-FR" sz="2800" dirty="0" err="1"/>
              <a:t>credentials</a:t>
            </a: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No 6 </a:t>
            </a:r>
            <a:r>
              <a:rPr lang="fr-FR" sz="2800" dirty="0" err="1"/>
              <a:t>month</a:t>
            </a:r>
            <a:r>
              <a:rPr lang="fr-FR" sz="2800" dirty="0"/>
              <a:t> </a:t>
            </a:r>
            <a:r>
              <a:rPr lang="fr-FR" sz="2800" dirty="0" err="1"/>
              <a:t>certificate</a:t>
            </a:r>
            <a:r>
              <a:rPr lang="fr-FR" sz="2800" dirty="0"/>
              <a:t> </a:t>
            </a:r>
            <a:r>
              <a:rPr lang="fr-FR" sz="2800" dirty="0" err="1"/>
              <a:t>renewal</a:t>
            </a:r>
            <a:r>
              <a:rPr lang="fr-FR" sz="2800" dirty="0"/>
              <a:t> </a:t>
            </a:r>
            <a:r>
              <a:rPr lang="fr-FR" sz="2800" dirty="0" err="1"/>
              <a:t>required</a:t>
            </a:r>
            <a:r>
              <a:rPr lang="fr-FR" sz="2800" dirty="0"/>
              <a:t> 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 err="1"/>
              <a:t>Easier</a:t>
            </a:r>
            <a:r>
              <a:rPr lang="fr-FR" sz="2800" dirty="0"/>
              <a:t> </a:t>
            </a:r>
            <a:r>
              <a:rPr lang="fr-FR" sz="2800" dirty="0" err="1"/>
              <a:t>onboarding</a:t>
            </a:r>
            <a:r>
              <a:rPr lang="fr-FR" sz="2800" dirty="0"/>
              <a:t> process </a:t>
            </a:r>
          </a:p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New Look &amp; </a:t>
            </a:r>
            <a:r>
              <a:rPr lang="fr-FR" sz="2800" dirty="0" err="1"/>
              <a:t>Feel</a:t>
            </a: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/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800" dirty="0"/>
              <a:t>Single </a:t>
            </a:r>
            <a:r>
              <a:rPr lang="fr-FR" sz="2800" dirty="0" err="1"/>
              <a:t>sign</a:t>
            </a:r>
            <a:r>
              <a:rPr lang="fr-FR" sz="2800" dirty="0"/>
              <a:t> on for </a:t>
            </a:r>
          </a:p>
          <a:p>
            <a:pPr lvl="2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400" dirty="0" err="1"/>
              <a:t>Invoices</a:t>
            </a:r>
            <a:endParaRPr lang="fr-FR" sz="2400" dirty="0"/>
          </a:p>
          <a:p>
            <a:pPr lvl="2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400" dirty="0"/>
              <a:t>Payments</a:t>
            </a:r>
          </a:p>
          <a:p>
            <a:pPr lvl="2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fr-FR" sz="2400" dirty="0"/>
              <a:t>Account Balance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endParaRPr lang="fr-FR" sz="2800" dirty="0"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</a:pPr>
            <a:endParaRPr lang="en-US" dirty="0"/>
          </a:p>
          <a:p>
            <a:pPr marL="0" indent="0">
              <a:buFont typeface="+mj-lt"/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4588D4-D879-468B-9076-776BC1813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92551" y="2413221"/>
            <a:ext cx="3870199" cy="207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43308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49C3-8CB5-4A26-8889-E8B63545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Login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8013F-BF55-4654-88FC-990E559C0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984" y="1497669"/>
            <a:ext cx="9204815" cy="422821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URL: </a:t>
            </a:r>
            <a:r>
              <a:rPr lang="en-US" u="sng" dirty="0">
                <a:hlinkClick r:id="rId2"/>
              </a:rPr>
              <a:t>https://vendors.rossstores.com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0.1 First Time Login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0.2 Daily Login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0.3 Forgot Password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66FE6D-5770-4030-B8B9-8F20A0531408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4401880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D087-8A40-4BB6-8A77-170A3862F2E4}"/>
              </a:ext>
            </a:extLst>
          </p:cNvPr>
          <p:cNvGrpSpPr/>
          <p:nvPr/>
        </p:nvGrpSpPr>
        <p:grpSpPr>
          <a:xfrm>
            <a:off x="2220013" y="4965514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D1D3C3-07FC-4B7A-AA91-FF3C89BBD2C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60C7734B-B9E4-4B14-AB73-9FD53DBE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E0CAA-7D3F-46E5-BF62-1161E9025B92}"/>
              </a:ext>
            </a:extLst>
          </p:cNvPr>
          <p:cNvGrpSpPr/>
          <p:nvPr/>
        </p:nvGrpSpPr>
        <p:grpSpPr>
          <a:xfrm>
            <a:off x="5165462" y="5019502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4C22B9-9E53-461E-878B-3EB668D2393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47E70B7-9D0C-43C2-A644-8D0AA1C79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F2223-A0B4-45C0-B849-735A49BDC459}"/>
              </a:ext>
            </a:extLst>
          </p:cNvPr>
          <p:cNvGrpSpPr/>
          <p:nvPr/>
        </p:nvGrpSpPr>
        <p:grpSpPr>
          <a:xfrm>
            <a:off x="5349275" y="3310237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1DE2AC0-1BE9-4D82-B045-4305969B6D9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C23C2D90-0062-4E0E-99F6-DBFFE552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3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5BE624-7860-4F8F-AFC4-A614F0557CD9}"/>
              </a:ext>
            </a:extLst>
          </p:cNvPr>
          <p:cNvGrpSpPr/>
          <p:nvPr/>
        </p:nvGrpSpPr>
        <p:grpSpPr>
          <a:xfrm>
            <a:off x="8121050" y="3098481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BBC9FFA-B561-4271-B94D-F1A00A1170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176E3D50-1E0E-4C6C-AE8F-6626A783B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C9D842-12F3-4F9A-937E-517E3DE4D739}"/>
              </a:ext>
            </a:extLst>
          </p:cNvPr>
          <p:cNvGrpSpPr/>
          <p:nvPr/>
        </p:nvGrpSpPr>
        <p:grpSpPr>
          <a:xfrm>
            <a:off x="7814011" y="359470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D326F4-AA0C-4754-B512-7B420502594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73772F14-8C44-44F1-BB91-08E54137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f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A9B97D-1472-43F3-8456-45DBF460B1A3}"/>
              </a:ext>
            </a:extLst>
          </p:cNvPr>
          <p:cNvGrpSpPr/>
          <p:nvPr/>
        </p:nvGrpSpPr>
        <p:grpSpPr>
          <a:xfrm>
            <a:off x="8759210" y="3612184"/>
            <a:ext cx="265113" cy="292100"/>
            <a:chOff x="4572001" y="1068222"/>
            <a:chExt cx="265113" cy="2921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C2D02FB-232F-4982-B8E3-A58CD5C2F6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9B3C07B0-AA08-47B7-AF74-422B9460B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g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40ADC40-F4B8-146B-5EFB-7249FFCA8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" y="1153404"/>
            <a:ext cx="5409806" cy="5704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6D5D4B-87ED-71CD-DE87-31727E9B7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576" y="1153404"/>
            <a:ext cx="5141571" cy="54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17561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D087-8A40-4BB6-8A77-170A3862F2E4}"/>
              </a:ext>
            </a:extLst>
          </p:cNvPr>
          <p:cNvGrpSpPr/>
          <p:nvPr/>
        </p:nvGrpSpPr>
        <p:grpSpPr>
          <a:xfrm>
            <a:off x="2220013" y="4965514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D1D3C3-07FC-4B7A-AA91-FF3C89BBD2C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60C7734B-B9E4-4B14-AB73-9FD53DBE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E0CAA-7D3F-46E5-BF62-1161E9025B92}"/>
              </a:ext>
            </a:extLst>
          </p:cNvPr>
          <p:cNvGrpSpPr/>
          <p:nvPr/>
        </p:nvGrpSpPr>
        <p:grpSpPr>
          <a:xfrm>
            <a:off x="5165462" y="5019502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4C22B9-9E53-461E-878B-3EB668D2393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47E70B7-9D0C-43C2-A644-8D0AA1C79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F2223-A0B4-45C0-B849-735A49BDC459}"/>
              </a:ext>
            </a:extLst>
          </p:cNvPr>
          <p:cNvGrpSpPr/>
          <p:nvPr/>
        </p:nvGrpSpPr>
        <p:grpSpPr>
          <a:xfrm>
            <a:off x="5349275" y="3310237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1DE2AC0-1BE9-4D82-B045-4305969B6D9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C23C2D90-0062-4E0E-99F6-DBFFE552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3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5BE624-7860-4F8F-AFC4-A614F0557CD9}"/>
              </a:ext>
            </a:extLst>
          </p:cNvPr>
          <p:cNvGrpSpPr/>
          <p:nvPr/>
        </p:nvGrpSpPr>
        <p:grpSpPr>
          <a:xfrm>
            <a:off x="8121050" y="3098481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BBC9FFA-B561-4271-B94D-F1A00A1170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176E3D50-1E0E-4C6C-AE8F-6626A783B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C9D842-12F3-4F9A-937E-517E3DE4D739}"/>
              </a:ext>
            </a:extLst>
          </p:cNvPr>
          <p:cNvGrpSpPr/>
          <p:nvPr/>
        </p:nvGrpSpPr>
        <p:grpSpPr>
          <a:xfrm>
            <a:off x="7814011" y="359470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D326F4-AA0C-4754-B512-7B420502594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73772F14-8C44-44F1-BB91-08E54137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f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A9B97D-1472-43F3-8456-45DBF460B1A3}"/>
              </a:ext>
            </a:extLst>
          </p:cNvPr>
          <p:cNvGrpSpPr/>
          <p:nvPr/>
        </p:nvGrpSpPr>
        <p:grpSpPr>
          <a:xfrm>
            <a:off x="8759210" y="3612184"/>
            <a:ext cx="265113" cy="292100"/>
            <a:chOff x="4572001" y="1068222"/>
            <a:chExt cx="265113" cy="2921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C2D02FB-232F-4982-B8E3-A58CD5C2F6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9B3C07B0-AA08-47B7-AF74-422B9460B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32EFDC1-E32C-5161-47C5-E201024E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6229350" cy="628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E8331A-2D5E-61E1-5E14-325148BB0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207" y="1022711"/>
            <a:ext cx="4522463" cy="563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32087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8B740-F6E3-C266-FD16-6DD5BF964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" y="1084700"/>
            <a:ext cx="5292181" cy="57644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68DB1-289E-6F11-91D9-5B5CB45EE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726" y="1084701"/>
            <a:ext cx="6310176" cy="539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88750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A00C7-6490-75C3-2249-984D02A7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4468385" cy="56511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388FB8-86D5-8757-5E9B-224AF3090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886" y="1022712"/>
            <a:ext cx="4751149" cy="56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25253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0.2 Supplier Portal – Daily Login</a:t>
            </a:r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3583F4A-59A2-4FA1-ADA0-81EE682ADF4C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1864DB-7D92-82C0-5DC5-64DFED438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4885765" cy="5702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918C0-62BC-B700-E156-3AFE94A34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780" y="1022711"/>
            <a:ext cx="5732107" cy="569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29808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0.2 Supplier Portal – Daily Login</a:t>
            </a:r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3583F4A-59A2-4FA1-ADA0-81EE682ADF4C}"/>
              </a:ext>
            </a:extLst>
          </p:cNvPr>
          <p:cNvSpPr txBox="1">
            <a:spLocks/>
          </p:cNvSpPr>
          <p:nvPr/>
        </p:nvSpPr>
        <p:spPr>
          <a:xfrm>
            <a:off x="1047785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249F4-1132-9F7A-FB31-72D1E51D3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324" y="1086410"/>
            <a:ext cx="60674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01977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0.3 Supplier Portal –Forgot Password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2815-DBC5-498B-9D57-0A042A586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107" y="1284514"/>
            <a:ext cx="4023360" cy="4406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Log Into Portal, click on Need Help Signing In?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Click Forgot Password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Enter your username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Request via Email (Note: You can’t reset using SMS)</a:t>
            </a: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9BFB923F-7531-4622-A599-D5FFE5862FD6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A02E0F-BE57-BFDC-1B02-A689A1FC9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937" y="1266954"/>
            <a:ext cx="2484662" cy="29392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1D7A3C5-4B95-3E12-B627-F20D5C90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835" y="1166586"/>
            <a:ext cx="2022026" cy="29392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1A3919-801B-30CD-D2EA-CC1B6F0E3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4340" y="1048929"/>
            <a:ext cx="2632628" cy="31649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A23756E-0229-8463-2903-AF283359B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345" y="4337105"/>
            <a:ext cx="1809056" cy="23824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41D4407-2637-D9F1-05CA-7D1C8B042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208" y="4213851"/>
            <a:ext cx="2957242" cy="24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44258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0.3 Supplier Portal –Forgot Password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2815-DBC5-498B-9D57-0A042A586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107" y="1284514"/>
            <a:ext cx="4023360" cy="4406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Check your email and click on the Reset Email link and you will have the option to reset your password</a:t>
            </a: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9BFB923F-7531-4622-A599-D5FFE5862FD6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73322B-2A5B-6293-9D74-3076C49A0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912" y="1384393"/>
            <a:ext cx="3082485" cy="36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72120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49C3-8CB5-4A26-8889-E8B63545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Single Location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8013F-BF55-4654-88FC-990E559C0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984" y="1497669"/>
            <a:ext cx="9204815" cy="4228217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1.1 Supplier Portal – Account Balances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1.2 Supplier Portal – Invoices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1.3 Supplier Portal – Payments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66FE6D-5770-4030-B8B9-8F20A0531408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968889216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1.1 Supplier Portal – Account Balances</a:t>
            </a: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05621-C125-44DC-A3A8-70C3DAB04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727" y="3173660"/>
            <a:ext cx="1770076" cy="342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56DEAF-C050-45FD-B589-1BA4841A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9" y="3631567"/>
            <a:ext cx="1350627" cy="25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D086F4-AC19-4215-BCD3-F4D196B3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851" y="3682597"/>
            <a:ext cx="1778998" cy="227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F1C04-29A2-40BA-A8C0-6B5EFE61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8" y="4199432"/>
            <a:ext cx="1350627" cy="259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A8C5E-BEAA-4C7A-9F68-03487CE3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7" y="4585758"/>
            <a:ext cx="1350627" cy="2598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EC0DC4-E53C-45AC-BE6B-F22A74B6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483" y="5125749"/>
            <a:ext cx="1430924" cy="259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9A5CE-A3F8-4E85-9F1D-C9AC13BF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034" y="5594022"/>
            <a:ext cx="2104711" cy="25982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FAE4DEA-3F42-4739-9715-16D6D58128FE}"/>
              </a:ext>
            </a:extLst>
          </p:cNvPr>
          <p:cNvSpPr/>
          <p:nvPr/>
        </p:nvSpPr>
        <p:spPr>
          <a:xfrm>
            <a:off x="23890" y="1273894"/>
            <a:ext cx="4774861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Balances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 Balances displayed in Invoice list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Numbers ID hyperlink to review details of the pending invoice.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A36F91-A5E3-4B01-B788-04DC390AE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236" y="1788314"/>
            <a:ext cx="724774" cy="616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485CA-A659-414A-ACB8-6D9C19B0F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263" y="2316059"/>
            <a:ext cx="2022877" cy="15954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C00C469-71B8-42A1-9BE4-1DBA6D15A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709" y="3921716"/>
            <a:ext cx="1666875" cy="1899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3E56A14-0118-42D2-9065-4BF2636E9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687" y="4226814"/>
            <a:ext cx="6367479" cy="223758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E6FB41B-402B-4CCE-A85F-1574B6D8712E}"/>
              </a:ext>
            </a:extLst>
          </p:cNvPr>
          <p:cNvCxnSpPr>
            <a:cxnSpLocks/>
          </p:cNvCxnSpPr>
          <p:nvPr/>
        </p:nvCxnSpPr>
        <p:spPr bwMode="auto">
          <a:xfrm flipH="1">
            <a:off x="6593306" y="1661020"/>
            <a:ext cx="822957" cy="3448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938FCD8-6086-4DE0-AB17-0A15DBBC9205}"/>
              </a:ext>
            </a:extLst>
          </p:cNvPr>
          <p:cNvCxnSpPr>
            <a:cxnSpLocks/>
          </p:cNvCxnSpPr>
          <p:nvPr/>
        </p:nvCxnSpPr>
        <p:spPr bwMode="auto">
          <a:xfrm flipH="1">
            <a:off x="9631124" y="2676088"/>
            <a:ext cx="1007209" cy="338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ACD54C6-1C96-4B40-BF48-E2571988D5A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638334" y="4047770"/>
            <a:ext cx="485468" cy="5379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9B686DE-EB05-40BD-BA65-A39740443172}"/>
              </a:ext>
            </a:extLst>
          </p:cNvPr>
          <p:cNvGrpSpPr/>
          <p:nvPr/>
        </p:nvGrpSpPr>
        <p:grpSpPr>
          <a:xfrm>
            <a:off x="7416263" y="1408815"/>
            <a:ext cx="265113" cy="292100"/>
            <a:chOff x="4572001" y="1068222"/>
            <a:chExt cx="265113" cy="2921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6A0E9D2-A1AE-474D-B46D-678900AD9635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TextBox 41">
              <a:extLst>
                <a:ext uri="{FF2B5EF4-FFF2-40B4-BE49-F238E27FC236}">
                  <a16:creationId xmlns:a16="http://schemas.microsoft.com/office/drawing/2014/main" id="{DBBA447E-2964-447D-80FC-AE0C81CDD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B4C927-2280-4586-8232-625F1EE8D35B}"/>
              </a:ext>
            </a:extLst>
          </p:cNvPr>
          <p:cNvGrpSpPr/>
          <p:nvPr/>
        </p:nvGrpSpPr>
        <p:grpSpPr>
          <a:xfrm>
            <a:off x="10635167" y="2440516"/>
            <a:ext cx="265113" cy="292100"/>
            <a:chOff x="4572001" y="1068222"/>
            <a:chExt cx="265113" cy="2921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A3B9CE8-3512-4D5D-8F12-7853B8E5240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TextBox 41">
              <a:extLst>
                <a:ext uri="{FF2B5EF4-FFF2-40B4-BE49-F238E27FC236}">
                  <a16:creationId xmlns:a16="http://schemas.microsoft.com/office/drawing/2014/main" id="{EAC304F4-1E6E-4D1B-BFE2-763A488ACF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D9B9C1-5626-4F10-AB23-1FE69126DBED}"/>
              </a:ext>
            </a:extLst>
          </p:cNvPr>
          <p:cNvGrpSpPr/>
          <p:nvPr/>
        </p:nvGrpSpPr>
        <p:grpSpPr>
          <a:xfrm>
            <a:off x="11123802" y="3775666"/>
            <a:ext cx="265113" cy="292100"/>
            <a:chOff x="4572001" y="1068222"/>
            <a:chExt cx="265113" cy="2921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4B1CE76-36C9-4537-8909-67747FB7D7D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TextBox 41">
              <a:extLst>
                <a:ext uri="{FF2B5EF4-FFF2-40B4-BE49-F238E27FC236}">
                  <a16:creationId xmlns:a16="http://schemas.microsoft.com/office/drawing/2014/main" id="{65505C38-B33E-40CB-B413-C563FE378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ECD5302-ACD1-494B-9A96-95F1A91B5856}"/>
              </a:ext>
            </a:extLst>
          </p:cNvPr>
          <p:cNvGrpSpPr/>
          <p:nvPr/>
        </p:nvGrpSpPr>
        <p:grpSpPr>
          <a:xfrm>
            <a:off x="5247283" y="3510594"/>
            <a:ext cx="265113" cy="292100"/>
            <a:chOff x="4572001" y="1068222"/>
            <a:chExt cx="265113" cy="2921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03F1F7-4D4B-4685-80CD-5045F99686C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3AC56ACE-BA6D-4700-94F4-4C863485B4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092C989-C25B-427F-A547-290BB584D10E}"/>
              </a:ext>
            </a:extLst>
          </p:cNvPr>
          <p:cNvCxnSpPr>
            <a:cxnSpLocks/>
          </p:cNvCxnSpPr>
          <p:nvPr/>
        </p:nvCxnSpPr>
        <p:spPr bwMode="auto">
          <a:xfrm>
            <a:off x="5415344" y="3790109"/>
            <a:ext cx="105573" cy="4260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27864562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1.1 Supplier Portal – Account Balances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0630" y="1318160"/>
            <a:ext cx="3823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Invoice lines and Payment schedule for the invoice is displayed.</a:t>
            </a:r>
          </a:p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Click on ‘Return to Invoice List’ to navigate back to pending invoice page.</a:t>
            </a: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50AD3-3AD6-4472-888A-95BD2CF6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484" y="1798085"/>
            <a:ext cx="2352675" cy="198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883ADF-2948-4BA2-81F2-CCD435B3D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345" y="2181231"/>
            <a:ext cx="1193888" cy="29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2AFCF-D39D-4AB8-A9A8-D22DE21A8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56" y="1999586"/>
            <a:ext cx="6728087" cy="341051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DEEAB4-D13F-49BA-BFA6-53077977C8D4}"/>
              </a:ext>
            </a:extLst>
          </p:cNvPr>
          <p:cNvCxnSpPr>
            <a:cxnSpLocks/>
          </p:cNvCxnSpPr>
          <p:nvPr/>
        </p:nvCxnSpPr>
        <p:spPr bwMode="auto">
          <a:xfrm>
            <a:off x="4267345" y="1638020"/>
            <a:ext cx="682160" cy="24272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0E64BDE-9F50-4E96-B917-84B7547B0F12}"/>
              </a:ext>
            </a:extLst>
          </p:cNvPr>
          <p:cNvCxnSpPr>
            <a:cxnSpLocks/>
          </p:cNvCxnSpPr>
          <p:nvPr/>
        </p:nvCxnSpPr>
        <p:spPr bwMode="auto">
          <a:xfrm>
            <a:off x="4267345" y="1638020"/>
            <a:ext cx="863476" cy="12981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5D4EC4-B134-4312-A2C0-46831507F5A6}"/>
              </a:ext>
            </a:extLst>
          </p:cNvPr>
          <p:cNvGrpSpPr/>
          <p:nvPr/>
        </p:nvGrpSpPr>
        <p:grpSpPr>
          <a:xfrm>
            <a:off x="4090117" y="1335744"/>
            <a:ext cx="265113" cy="292100"/>
            <a:chOff x="4572001" y="1068222"/>
            <a:chExt cx="265113" cy="292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20CAF18-5335-428F-B81B-FE935291A28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TextBox 41">
              <a:extLst>
                <a:ext uri="{FF2B5EF4-FFF2-40B4-BE49-F238E27FC236}">
                  <a16:creationId xmlns:a16="http://schemas.microsoft.com/office/drawing/2014/main" id="{110FA97A-AB8E-419D-8EFE-1821FF8D4B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5E0E38-9ED4-434D-A48A-759294AAD5E8}"/>
              </a:ext>
            </a:extLst>
          </p:cNvPr>
          <p:cNvGrpSpPr/>
          <p:nvPr/>
        </p:nvGrpSpPr>
        <p:grpSpPr>
          <a:xfrm>
            <a:off x="3627379" y="4438797"/>
            <a:ext cx="265113" cy="292100"/>
            <a:chOff x="4572001" y="1068222"/>
            <a:chExt cx="265113" cy="2921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5BE0080-E246-4003-9016-8A8924C30B74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id="{6BC5CD8F-8230-4BC5-96B9-A25FBBEA0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6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3DF86C-CE5D-462F-91ED-881C07CE745E}"/>
              </a:ext>
            </a:extLst>
          </p:cNvPr>
          <p:cNvCxnSpPr>
            <a:cxnSpLocks/>
          </p:cNvCxnSpPr>
          <p:nvPr/>
        </p:nvCxnSpPr>
        <p:spPr bwMode="auto">
          <a:xfrm>
            <a:off x="3892492" y="4697835"/>
            <a:ext cx="660364" cy="599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00902976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249381" y="1348877"/>
            <a:ext cx="4767235" cy="1878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Invoices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range of invoice number(s), date range, or Invoice amount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search button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974B35-9D44-4E75-8588-075028331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201" y="2994870"/>
            <a:ext cx="6606965" cy="3306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73C224-1894-48E6-98B6-E32E5E01E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387" y="1363325"/>
            <a:ext cx="4496827" cy="144838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A74CC40-E6B2-4479-B119-714EF3B81284}"/>
              </a:ext>
            </a:extLst>
          </p:cNvPr>
          <p:cNvCxnSpPr>
            <a:cxnSpLocks/>
          </p:cNvCxnSpPr>
          <p:nvPr/>
        </p:nvCxnSpPr>
        <p:spPr bwMode="auto">
          <a:xfrm>
            <a:off x="7034982" y="1386552"/>
            <a:ext cx="1005615" cy="4601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C6FB46-49E0-43F6-BF13-E9BD09207401}"/>
              </a:ext>
            </a:extLst>
          </p:cNvPr>
          <p:cNvGrpSpPr/>
          <p:nvPr/>
        </p:nvGrpSpPr>
        <p:grpSpPr>
          <a:xfrm>
            <a:off x="6769869" y="1174148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EA8484D-802B-425D-B36A-CC960CC2CB2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514D915B-6207-4DD8-9DDC-C82238011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25580F-E831-4AD3-8866-243BA57C0598}"/>
              </a:ext>
            </a:extLst>
          </p:cNvPr>
          <p:cNvCxnSpPr>
            <a:cxnSpLocks/>
          </p:cNvCxnSpPr>
          <p:nvPr/>
        </p:nvCxnSpPr>
        <p:spPr bwMode="auto">
          <a:xfrm flipV="1">
            <a:off x="4454554" y="4138266"/>
            <a:ext cx="1567677" cy="2072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54F8CE-9842-4BBD-B305-80643D1535F0}"/>
              </a:ext>
            </a:extLst>
          </p:cNvPr>
          <p:cNvCxnSpPr>
            <a:cxnSpLocks/>
          </p:cNvCxnSpPr>
          <p:nvPr/>
        </p:nvCxnSpPr>
        <p:spPr bwMode="auto">
          <a:xfrm>
            <a:off x="4454554" y="4345497"/>
            <a:ext cx="2447871" cy="5723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6F218EA-133C-47F4-9F6E-30AF2B106831}"/>
              </a:ext>
            </a:extLst>
          </p:cNvPr>
          <p:cNvCxnSpPr>
            <a:cxnSpLocks/>
          </p:cNvCxnSpPr>
          <p:nvPr/>
        </p:nvCxnSpPr>
        <p:spPr bwMode="auto">
          <a:xfrm>
            <a:off x="4454554" y="4345497"/>
            <a:ext cx="2216372" cy="10096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57F7D4-5B5B-4B91-8246-EDA31FD435FD}"/>
              </a:ext>
            </a:extLst>
          </p:cNvPr>
          <p:cNvGrpSpPr/>
          <p:nvPr/>
        </p:nvGrpSpPr>
        <p:grpSpPr>
          <a:xfrm>
            <a:off x="4134788" y="4138266"/>
            <a:ext cx="265113" cy="292100"/>
            <a:chOff x="4572001" y="1068222"/>
            <a:chExt cx="265113" cy="2921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C42EC5-71DE-4C68-AB95-3A82CD3426E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A54AE399-2982-4FB0-9849-ADA79A166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8656039-54F8-4FA9-8009-5C04FAF9693F}"/>
              </a:ext>
            </a:extLst>
          </p:cNvPr>
          <p:cNvGrpSpPr/>
          <p:nvPr/>
        </p:nvGrpSpPr>
        <p:grpSpPr>
          <a:xfrm>
            <a:off x="3604562" y="5371345"/>
            <a:ext cx="265113" cy="292100"/>
            <a:chOff x="4572001" y="1068222"/>
            <a:chExt cx="265113" cy="2921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EEF5262-89E1-4137-AEFA-0597DEC0875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id="{F2F39F7C-4ABF-41A4-AAAA-04089224C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CFA44AC-C98C-4DC9-B43C-2C776D9759AF}"/>
              </a:ext>
            </a:extLst>
          </p:cNvPr>
          <p:cNvCxnSpPr>
            <a:cxnSpLocks/>
          </p:cNvCxnSpPr>
          <p:nvPr/>
        </p:nvCxnSpPr>
        <p:spPr bwMode="auto">
          <a:xfrm>
            <a:off x="3869675" y="5616238"/>
            <a:ext cx="1005615" cy="4601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33491149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9382" y="1163782"/>
            <a:ext cx="11673444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Invoices List is displayed based on the search parameters previously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 hyperlink to review details of the Invoice.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9382" y="2046460"/>
            <a:ext cx="11673444" cy="39149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249382" y="2850078"/>
            <a:ext cx="1923802" cy="31113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16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ECDC34D-7990-4DB9-BBB1-474633D9750D}"/>
              </a:ext>
            </a:extLst>
          </p:cNvPr>
          <p:cNvCxnSpPr>
            <a:cxnSpLocks/>
          </p:cNvCxnSpPr>
          <p:nvPr/>
        </p:nvCxnSpPr>
        <p:spPr bwMode="auto">
          <a:xfrm flipH="1">
            <a:off x="2173184" y="2424418"/>
            <a:ext cx="368680" cy="5557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F9C6D-D70F-4D6C-AF37-EECB946AFA5A}"/>
              </a:ext>
            </a:extLst>
          </p:cNvPr>
          <p:cNvGrpSpPr/>
          <p:nvPr/>
        </p:nvGrpSpPr>
        <p:grpSpPr>
          <a:xfrm>
            <a:off x="2472048" y="2132318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5CA73CD-6677-4D00-90D0-0226340D125E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1F4E9045-8CAF-4EA8-B6BD-5F1984E506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385102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9381" y="1472541"/>
            <a:ext cx="3800104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details are displayed 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Total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Line Detail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Schedule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BECC7-2F34-456A-8A06-7B307B20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863" y="1930605"/>
            <a:ext cx="1171575" cy="247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7E5CEE-D86E-440E-BA4B-6A35E2CC0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59" y="1417997"/>
            <a:ext cx="6239847" cy="500403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3E6E1C-E576-4C25-9373-C495B2731640}"/>
              </a:ext>
            </a:extLst>
          </p:cNvPr>
          <p:cNvCxnSpPr>
            <a:cxnSpLocks/>
          </p:cNvCxnSpPr>
          <p:nvPr/>
        </p:nvCxnSpPr>
        <p:spPr bwMode="auto">
          <a:xfrm flipV="1">
            <a:off x="6618032" y="1588841"/>
            <a:ext cx="552320" cy="238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09385D-6AD8-442D-A172-B68DE993F6E3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2973716"/>
            <a:ext cx="519281" cy="5161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CB5C46-FA71-4177-8743-A86DB2AFDA4D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4214856"/>
            <a:ext cx="519281" cy="3571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AEEE7C-6A8D-4BFA-9276-580CCDB1D917}"/>
              </a:ext>
            </a:extLst>
          </p:cNvPr>
          <p:cNvCxnSpPr>
            <a:cxnSpLocks/>
          </p:cNvCxnSpPr>
          <p:nvPr/>
        </p:nvCxnSpPr>
        <p:spPr bwMode="auto">
          <a:xfrm flipV="1">
            <a:off x="3800213" y="5437083"/>
            <a:ext cx="536646" cy="342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997C48-7F7D-47B6-A26E-32F82ECDF128}"/>
              </a:ext>
            </a:extLst>
          </p:cNvPr>
          <p:cNvGrpSpPr/>
          <p:nvPr/>
        </p:nvGrpSpPr>
        <p:grpSpPr>
          <a:xfrm>
            <a:off x="6352919" y="1708086"/>
            <a:ext cx="265113" cy="292100"/>
            <a:chOff x="4572001" y="1068222"/>
            <a:chExt cx="265113" cy="2921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FA0B7A-0CA8-4093-A19A-8FF18D778CB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B7ED95B4-1D64-41E0-8744-0112666D4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F96A3F-BF22-4F90-AC7A-B9692C145C45}"/>
              </a:ext>
            </a:extLst>
          </p:cNvPr>
          <p:cNvGrpSpPr/>
          <p:nvPr/>
        </p:nvGrpSpPr>
        <p:grpSpPr>
          <a:xfrm>
            <a:off x="3723450" y="3429738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05B4C86-FF9C-4917-9F5A-4E44DCD139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BE9D0331-A7C9-4379-93B9-98852F408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1B0005-9B65-458D-B550-E9E8D16969BD}"/>
              </a:ext>
            </a:extLst>
          </p:cNvPr>
          <p:cNvGrpSpPr/>
          <p:nvPr/>
        </p:nvGrpSpPr>
        <p:grpSpPr>
          <a:xfrm>
            <a:off x="3656338" y="4490563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1616402-49E9-4F8D-A90A-941ADD7D1D0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CBCFA2D7-9CEA-4192-8BFD-45A1C76E0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209AE-2D09-40E8-8414-67CCDD34E73C}"/>
              </a:ext>
            </a:extLst>
          </p:cNvPr>
          <p:cNvGrpSpPr/>
          <p:nvPr/>
        </p:nvGrpSpPr>
        <p:grpSpPr>
          <a:xfrm>
            <a:off x="3535100" y="5712849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03E1FA0-0F64-4B48-AC2D-D75C2C908EC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FE0C58F3-C56A-4F25-9E73-80BEDD661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5221691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32"/>
            <a:ext cx="8486911" cy="912829"/>
          </a:xfrm>
        </p:spPr>
        <p:txBody>
          <a:bodyPr>
            <a:normAutofit fontScale="90000"/>
          </a:bodyPr>
          <a:lstStyle/>
          <a:p>
            <a:br>
              <a:rPr lang="en-US" dirty="0">
                <a:effectLst/>
              </a:rPr>
            </a:br>
            <a:r>
              <a:rPr lang="en-US" sz="44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400" dirty="0">
                <a:solidFill>
                  <a:schemeClr val="bg1"/>
                </a:solidFill>
                <a:effectLst/>
              </a:rPr>
            </a:b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5" y="1306286"/>
            <a:ext cx="4774861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Payments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Invoice information then select search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0CED2-CC97-4401-9EE1-F4F5C6A8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71" y="1353859"/>
            <a:ext cx="724774" cy="616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649D09-A29C-4A62-AE58-6C8482D5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71" y="2252901"/>
            <a:ext cx="1380095" cy="1114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BD686-5B67-47E5-A28C-4EEA3A2A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23" y="3556932"/>
            <a:ext cx="4558418" cy="285179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962BCC6-F641-45D0-9DB0-660B007878D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90239" y="1661888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823980-004E-42A7-851B-7E801DF3AAA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06998" y="2805338"/>
            <a:ext cx="8850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1154CA-3C97-4E0B-8CD0-952A5DB72233}"/>
              </a:ext>
            </a:extLst>
          </p:cNvPr>
          <p:cNvCxnSpPr>
            <a:cxnSpLocks/>
          </p:cNvCxnSpPr>
          <p:nvPr/>
        </p:nvCxnSpPr>
        <p:spPr bwMode="auto">
          <a:xfrm flipH="1">
            <a:off x="8301018" y="3367106"/>
            <a:ext cx="371785" cy="7870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3C5D44-CF22-44F1-B641-29D31B1BFB0D}"/>
              </a:ext>
            </a:extLst>
          </p:cNvPr>
          <p:cNvGrpSpPr/>
          <p:nvPr/>
        </p:nvGrpSpPr>
        <p:grpSpPr>
          <a:xfrm>
            <a:off x="7256477" y="1490974"/>
            <a:ext cx="265113" cy="292100"/>
            <a:chOff x="4572001" y="1068222"/>
            <a:chExt cx="265113" cy="2921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C295E72-AF76-4D01-9C97-CD9DF247DD81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TextBox 41">
              <a:extLst>
                <a:ext uri="{FF2B5EF4-FFF2-40B4-BE49-F238E27FC236}">
                  <a16:creationId xmlns:a16="http://schemas.microsoft.com/office/drawing/2014/main" id="{800C4798-1CF3-4219-AB55-9DAF538DE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50133F-6427-47FC-AE30-296787BE1ED1}"/>
              </a:ext>
            </a:extLst>
          </p:cNvPr>
          <p:cNvGrpSpPr/>
          <p:nvPr/>
        </p:nvGrpSpPr>
        <p:grpSpPr>
          <a:xfrm>
            <a:off x="7592037" y="2637862"/>
            <a:ext cx="265113" cy="292100"/>
            <a:chOff x="4572001" y="1068222"/>
            <a:chExt cx="265113" cy="2921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6FFE026-1571-4291-8DD4-AF9F42270D6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7D020071-B2B8-4028-9642-8F4BD5B6A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ED6CC20-F09D-43B0-9E25-CF72F0C5ECB6}"/>
              </a:ext>
            </a:extLst>
          </p:cNvPr>
          <p:cNvGrpSpPr/>
          <p:nvPr/>
        </p:nvGrpSpPr>
        <p:grpSpPr>
          <a:xfrm>
            <a:off x="8601169" y="3074306"/>
            <a:ext cx="265113" cy="292100"/>
            <a:chOff x="4572001" y="1068222"/>
            <a:chExt cx="265113" cy="2921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9AA0289-10EF-4A7D-82BA-1FEDE0573F10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TextBox 41">
              <a:extLst>
                <a:ext uri="{FF2B5EF4-FFF2-40B4-BE49-F238E27FC236}">
                  <a16:creationId xmlns:a16="http://schemas.microsoft.com/office/drawing/2014/main" id="{D4C17A82-C74D-4B68-A51C-4FB4E870CA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9509793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1881" y="1353788"/>
            <a:ext cx="1183969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 List is displayed based on the search parameters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Payment Reference ID hyperlink to review details of the payments.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68537" y="6484223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C5C9C-DAD6-4AC6-BC6E-C74382F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613737"/>
            <a:ext cx="2471919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07350A-8355-445C-81A1-ED04FE72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24" y="2342417"/>
            <a:ext cx="6582811" cy="42594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679975-7052-48DD-9591-CE90C369DF92}"/>
              </a:ext>
            </a:extLst>
          </p:cNvPr>
          <p:cNvGrpSpPr/>
          <p:nvPr/>
        </p:nvGrpSpPr>
        <p:grpSpPr>
          <a:xfrm>
            <a:off x="1840522" y="3895370"/>
            <a:ext cx="265113" cy="292100"/>
            <a:chOff x="4572001" y="1068222"/>
            <a:chExt cx="265113" cy="2921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1933E4A-BDE1-4EAE-BD6B-6A557DE5E8A7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TextBox 41">
              <a:extLst>
                <a:ext uri="{FF2B5EF4-FFF2-40B4-BE49-F238E27FC236}">
                  <a16:creationId xmlns:a16="http://schemas.microsoft.com/office/drawing/2014/main" id="{9272B9F6-3EFD-44F6-90AB-12E4B0D92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A7765E-FEED-43CE-900A-DE07275C8E93}"/>
              </a:ext>
            </a:extLst>
          </p:cNvPr>
          <p:cNvCxnSpPr>
            <a:cxnSpLocks/>
            <a:endCxn id="4" idx="1"/>
          </p:cNvCxnSpPr>
          <p:nvPr/>
        </p:nvCxnSpPr>
        <p:spPr bwMode="auto">
          <a:xfrm>
            <a:off x="2114025" y="4111474"/>
            <a:ext cx="716299" cy="3606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30028998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005" y="1330036"/>
            <a:ext cx="1167344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details are displayed.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46EDD-A13A-4044-87B9-431A99E2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54" y="2208008"/>
            <a:ext cx="2247900" cy="428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FFF031-113A-4095-9A56-9F404FB4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96" y="3243414"/>
            <a:ext cx="2190693" cy="242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AA80C-7F1E-4BA6-8A70-791CAA4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63" y="3713504"/>
            <a:ext cx="887163" cy="428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9B92F-0AEE-49FD-8A32-DA47128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494" y="1838194"/>
            <a:ext cx="7312465" cy="476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30709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5B8B-4CA2-4269-BE12-1A312679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Multiple Vendor IDs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A55A6-9F84-4583-83F0-1DE536A70D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1843" y="1990753"/>
            <a:ext cx="6524770" cy="2153409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</a:pPr>
            <a:r>
              <a:rPr lang="en-US" sz="2800" dirty="0"/>
              <a:t>2.1 Supplier Portal – Account Balances</a:t>
            </a:r>
          </a:p>
          <a:p>
            <a:pPr marL="0" indent="0">
              <a:lnSpc>
                <a:spcPct val="200000"/>
              </a:lnSpc>
            </a:pPr>
            <a:r>
              <a:rPr lang="en-US" sz="2800" dirty="0"/>
              <a:t>2.2 Supplier Portal – Invoices</a:t>
            </a:r>
          </a:p>
          <a:p>
            <a:pPr marL="0" indent="0">
              <a:lnSpc>
                <a:spcPct val="200000"/>
              </a:lnSpc>
            </a:pPr>
            <a:r>
              <a:rPr lang="en-US" sz="2800" dirty="0"/>
              <a:t>2.3 Supplier Portal – Payments</a:t>
            </a:r>
          </a:p>
          <a:p>
            <a:endParaRPr lang="en-US" sz="20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C36BBA5-E7E0-4B04-901D-50E4716B9B49}"/>
              </a:ext>
            </a:extLst>
          </p:cNvPr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775947575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2.1 Supplier Portal – Account Balances</a:t>
            </a: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05621-C125-44DC-A3A8-70C3DAB04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727" y="3173660"/>
            <a:ext cx="1770076" cy="342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56DEAF-C050-45FD-B589-1BA4841A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9" y="3631567"/>
            <a:ext cx="1350627" cy="25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D086F4-AC19-4215-BCD3-F4D196B3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851" y="3682597"/>
            <a:ext cx="1778998" cy="227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F1C04-29A2-40BA-A8C0-6B5EFE61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8" y="4199432"/>
            <a:ext cx="1350627" cy="259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A8C5E-BEAA-4C7A-9F68-03487CE3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7" y="4585758"/>
            <a:ext cx="1350627" cy="2598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EC0DC4-E53C-45AC-BE6B-F22A74B6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483" y="5125749"/>
            <a:ext cx="1430924" cy="259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9A5CE-A3F8-4E85-9F1D-C9AC13BF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034" y="5594022"/>
            <a:ext cx="2104711" cy="25982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FAE4DEA-3F42-4739-9715-16D6D58128FE}"/>
              </a:ext>
            </a:extLst>
          </p:cNvPr>
          <p:cNvSpPr/>
          <p:nvPr/>
        </p:nvSpPr>
        <p:spPr>
          <a:xfrm>
            <a:off x="23890" y="1273894"/>
            <a:ext cx="4774861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Balances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 Balances displayed in Invoice list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Numbers ID hyperlink to review details of the pending invoice.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A36F91-A5E3-4B01-B788-04DC390AE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236" y="1788314"/>
            <a:ext cx="724774" cy="616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485CA-A659-414A-ACB8-6D9C19B0F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263" y="2316059"/>
            <a:ext cx="2022877" cy="15954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C00C469-71B8-42A1-9BE4-1DBA6D15A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709" y="3921716"/>
            <a:ext cx="1666875" cy="1899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3E56A14-0118-42D2-9065-4BF2636E9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687" y="4226814"/>
            <a:ext cx="6367479" cy="223758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1EBA80-4F70-4DE2-BF9F-93367A652603}"/>
              </a:ext>
            </a:extLst>
          </p:cNvPr>
          <p:cNvCxnSpPr>
            <a:cxnSpLocks/>
          </p:cNvCxnSpPr>
          <p:nvPr/>
        </p:nvCxnSpPr>
        <p:spPr bwMode="auto">
          <a:xfrm flipH="1">
            <a:off x="6601695" y="1938725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4E9C0E-BA6E-44AB-A0C2-74D9C6E6AB8F}"/>
              </a:ext>
            </a:extLst>
          </p:cNvPr>
          <p:cNvCxnSpPr>
            <a:cxnSpLocks/>
          </p:cNvCxnSpPr>
          <p:nvPr/>
        </p:nvCxnSpPr>
        <p:spPr bwMode="auto">
          <a:xfrm flipH="1">
            <a:off x="9572095" y="2762244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108689F-D9EF-4E7C-A9A3-569C202EB69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46965" y="3516560"/>
            <a:ext cx="159391" cy="9646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CC101CF-8154-4FD8-AF2B-5D1FB2EF16BA}"/>
              </a:ext>
            </a:extLst>
          </p:cNvPr>
          <p:cNvGrpSpPr/>
          <p:nvPr/>
        </p:nvGrpSpPr>
        <p:grpSpPr>
          <a:xfrm>
            <a:off x="7667933" y="1755223"/>
            <a:ext cx="265113" cy="292100"/>
            <a:chOff x="4572001" y="1068222"/>
            <a:chExt cx="265113" cy="2921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46AEDE3-8A5B-420F-9F01-21DF53D5DF6A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TextBox 41">
              <a:extLst>
                <a:ext uri="{FF2B5EF4-FFF2-40B4-BE49-F238E27FC236}">
                  <a16:creationId xmlns:a16="http://schemas.microsoft.com/office/drawing/2014/main" id="{DE339FA7-98EC-45A8-A651-49C076EE5D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58A9543-386B-4B1B-9C16-925B9EBF971A}"/>
              </a:ext>
            </a:extLst>
          </p:cNvPr>
          <p:cNvGrpSpPr/>
          <p:nvPr/>
        </p:nvGrpSpPr>
        <p:grpSpPr>
          <a:xfrm>
            <a:off x="10638731" y="2553053"/>
            <a:ext cx="265113" cy="292100"/>
            <a:chOff x="4572001" y="1068222"/>
            <a:chExt cx="265113" cy="2921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515C738-2823-404C-99CD-BC2409A2A7EA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TextBox 41">
              <a:extLst>
                <a:ext uri="{FF2B5EF4-FFF2-40B4-BE49-F238E27FC236}">
                  <a16:creationId xmlns:a16="http://schemas.microsoft.com/office/drawing/2014/main" id="{52BB6BE0-6685-4C3A-88A5-0CA601DE57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B1425B-6EBF-47C4-9EE6-C482300B2654}"/>
              </a:ext>
            </a:extLst>
          </p:cNvPr>
          <p:cNvGrpSpPr/>
          <p:nvPr/>
        </p:nvGrpSpPr>
        <p:grpSpPr>
          <a:xfrm>
            <a:off x="5068271" y="3524703"/>
            <a:ext cx="265113" cy="292100"/>
            <a:chOff x="4572001" y="1068222"/>
            <a:chExt cx="265113" cy="2921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A98AA59-5F23-4947-B146-44832F307DB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TextBox 41">
              <a:extLst>
                <a:ext uri="{FF2B5EF4-FFF2-40B4-BE49-F238E27FC236}">
                  <a16:creationId xmlns:a16="http://schemas.microsoft.com/office/drawing/2014/main" id="{34C6C94C-FA81-4BD5-AFA8-A459DF1F1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670F3CC-10B6-4CE8-B60E-31AFA2F2238B}"/>
              </a:ext>
            </a:extLst>
          </p:cNvPr>
          <p:cNvGrpSpPr/>
          <p:nvPr/>
        </p:nvGrpSpPr>
        <p:grpSpPr>
          <a:xfrm>
            <a:off x="10926660" y="3238337"/>
            <a:ext cx="265113" cy="292100"/>
            <a:chOff x="4572001" y="1068222"/>
            <a:chExt cx="265113" cy="2921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C7C6879-BEC2-4413-811D-12A7A6F470B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362E4653-623C-499D-A840-10B2318FE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BF86F87-00EB-493A-A2BF-85544837C70E}"/>
              </a:ext>
            </a:extLst>
          </p:cNvPr>
          <p:cNvCxnSpPr>
            <a:cxnSpLocks/>
          </p:cNvCxnSpPr>
          <p:nvPr/>
        </p:nvCxnSpPr>
        <p:spPr bwMode="auto">
          <a:xfrm>
            <a:off x="5271025" y="3830494"/>
            <a:ext cx="144371" cy="396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80246467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2.1 Supplier Portal – Account Balances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0630" y="1318160"/>
            <a:ext cx="3823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Invoice lines and Payment schedule for the invoice is displayed.</a:t>
            </a:r>
          </a:p>
          <a:p>
            <a:pPr marL="457200" lvl="0" indent="-457200">
              <a:buClr>
                <a:schemeClr val="accent2"/>
              </a:buClr>
              <a:buFont typeface="+mj-lt"/>
              <a:buAutoNum type="arabicPeriod" startAt="5"/>
            </a:pPr>
            <a:r>
              <a:rPr lang="en-US" sz="2400" dirty="0"/>
              <a:t>Click on ‘Return to Invoice List’ to navigate back to pending invoice page.</a:t>
            </a: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619305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50AD3-3AD6-4472-888A-95BD2CF6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484" y="1798085"/>
            <a:ext cx="2352675" cy="198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883ADF-2948-4BA2-81F2-CCD435B3D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345" y="2181231"/>
            <a:ext cx="1193888" cy="29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2AFCF-D39D-4AB8-A9A8-D22DE21A8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56" y="1999586"/>
            <a:ext cx="6728087" cy="341051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31EA373-BA70-4FAF-A9D5-FA7A41A105A7}"/>
              </a:ext>
            </a:extLst>
          </p:cNvPr>
          <p:cNvCxnSpPr>
            <a:cxnSpLocks/>
          </p:cNvCxnSpPr>
          <p:nvPr/>
        </p:nvCxnSpPr>
        <p:spPr bwMode="auto">
          <a:xfrm>
            <a:off x="4337108" y="1814288"/>
            <a:ext cx="562063" cy="11591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54D231-E878-49AE-BE27-009D71956DE7}"/>
              </a:ext>
            </a:extLst>
          </p:cNvPr>
          <p:cNvCxnSpPr>
            <a:cxnSpLocks/>
          </p:cNvCxnSpPr>
          <p:nvPr/>
        </p:nvCxnSpPr>
        <p:spPr bwMode="auto">
          <a:xfrm>
            <a:off x="3884103" y="4065252"/>
            <a:ext cx="780176" cy="11946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2A8965-149F-4969-BDD8-91BD1C4A8FE7}"/>
              </a:ext>
            </a:extLst>
          </p:cNvPr>
          <p:cNvGrpSpPr/>
          <p:nvPr/>
        </p:nvGrpSpPr>
        <p:grpSpPr>
          <a:xfrm>
            <a:off x="4141634" y="1497884"/>
            <a:ext cx="265113" cy="292100"/>
            <a:chOff x="4572001" y="1068222"/>
            <a:chExt cx="265113" cy="292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0CA287-D5E6-4495-9A3B-7E1160596A9A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TextBox 41">
              <a:extLst>
                <a:ext uri="{FF2B5EF4-FFF2-40B4-BE49-F238E27FC236}">
                  <a16:creationId xmlns:a16="http://schemas.microsoft.com/office/drawing/2014/main" id="{99ED8872-97E8-4CF7-B0B7-A50AD34AF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B098E3-6A46-4B92-BC62-6AC8B0393560}"/>
              </a:ext>
            </a:extLst>
          </p:cNvPr>
          <p:cNvGrpSpPr/>
          <p:nvPr/>
        </p:nvGrpSpPr>
        <p:grpSpPr>
          <a:xfrm>
            <a:off x="3671813" y="3768995"/>
            <a:ext cx="265113" cy="292100"/>
            <a:chOff x="4572001" y="1068222"/>
            <a:chExt cx="265113" cy="2921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40AF10-ED4D-4606-97F0-3B62AD343DA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55169E66-798F-487C-92AD-B12ADBC00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5146045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2.1 Supplier Portal – Account Balances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2504" y="1330036"/>
            <a:ext cx="11709069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7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List is displayed for the selected Supplier.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1F6AED-1832-4E0A-B0ED-06D0DBD74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2107361"/>
            <a:ext cx="2286700" cy="2499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C65AA9-17ED-4878-B546-73DE4DFB3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2214694"/>
            <a:ext cx="2160865" cy="354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233C3B-2B51-43F2-8547-866A4A790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53" y="1882158"/>
            <a:ext cx="7721569" cy="451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6725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2.2 Supplier Portal – Invoices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0629" y="1235034"/>
            <a:ext cx="377025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 in to Supplier Portal 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Invoices Tile</a:t>
            </a: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F4EEC3-F7CA-4D1F-8311-956BFF6E3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728" y="1148546"/>
            <a:ext cx="4079904" cy="2735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87617D-D20F-4F5F-96D7-1A3A96E32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488" y="4096335"/>
            <a:ext cx="6864384" cy="221095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ADE00D-4D35-4517-8717-B27F54FFCE52}"/>
              </a:ext>
            </a:extLst>
          </p:cNvPr>
          <p:cNvCxnSpPr>
            <a:cxnSpLocks/>
          </p:cNvCxnSpPr>
          <p:nvPr/>
        </p:nvCxnSpPr>
        <p:spPr bwMode="auto">
          <a:xfrm>
            <a:off x="3078760" y="3615655"/>
            <a:ext cx="2453296" cy="9342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C64F99-B472-46F3-AFE5-46237BA8E2BF}"/>
              </a:ext>
            </a:extLst>
          </p:cNvPr>
          <p:cNvCxnSpPr>
            <a:cxnSpLocks/>
          </p:cNvCxnSpPr>
          <p:nvPr/>
        </p:nvCxnSpPr>
        <p:spPr bwMode="auto">
          <a:xfrm>
            <a:off x="3171039" y="2807383"/>
            <a:ext cx="795986" cy="1219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CD2082-C4C6-4238-BE55-2635B1CFD366}"/>
              </a:ext>
            </a:extLst>
          </p:cNvPr>
          <p:cNvGrpSpPr/>
          <p:nvPr/>
        </p:nvGrpSpPr>
        <p:grpSpPr>
          <a:xfrm>
            <a:off x="2785828" y="3373924"/>
            <a:ext cx="265113" cy="292100"/>
            <a:chOff x="4572001" y="1068222"/>
            <a:chExt cx="265113" cy="2921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9AD57FE-CB62-43D0-BBA2-6009817C742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TextBox 41">
              <a:extLst>
                <a:ext uri="{FF2B5EF4-FFF2-40B4-BE49-F238E27FC236}">
                  <a16:creationId xmlns:a16="http://schemas.microsoft.com/office/drawing/2014/main" id="{65372DB2-CB4D-44D1-AA49-6A01B5B32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6B237E-8465-418E-B9D4-90B53D24D996}"/>
              </a:ext>
            </a:extLst>
          </p:cNvPr>
          <p:cNvGrpSpPr/>
          <p:nvPr/>
        </p:nvGrpSpPr>
        <p:grpSpPr>
          <a:xfrm>
            <a:off x="2905926" y="2618209"/>
            <a:ext cx="265113" cy="292100"/>
            <a:chOff x="4572001" y="1068222"/>
            <a:chExt cx="265113" cy="2921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B48DD7-F6E6-4092-83AE-9F5C6A5A115F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41">
              <a:extLst>
                <a:ext uri="{FF2B5EF4-FFF2-40B4-BE49-F238E27FC236}">
                  <a16:creationId xmlns:a16="http://schemas.microsoft.com/office/drawing/2014/main" id="{7479F951-7DAD-4BA4-A125-8AD5DD937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700877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2.2 Supplier Portal – Invoices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005" y="1282534"/>
            <a:ext cx="4474272" cy="446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3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page opens with the list of Suppliers that are associated with the logged user. In this example, 6 different suppliers have been mapped to the supplier user.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3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required Supplier to retrieve the account balance information.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5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range of invoice 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number(s)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 range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Invoice amount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5"/>
              <a:tabLst>
                <a:tab pos="4572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search button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3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56DEAF-C050-45FD-B589-1BA4841A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9" y="3631567"/>
            <a:ext cx="1350627" cy="25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D086F4-AC19-4215-BCD3-F4D196B3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851" y="3682597"/>
            <a:ext cx="1778998" cy="227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F1C04-29A2-40BA-A8C0-6B5EFE61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8" y="4199432"/>
            <a:ext cx="1350627" cy="259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A8C5E-BEAA-4C7A-9F68-03487CE3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277" y="4585758"/>
            <a:ext cx="1350627" cy="259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9A5CE-A3F8-4E85-9F1D-C9AC13BF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447" y="5609365"/>
            <a:ext cx="2104711" cy="2598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41343D-6537-4C03-8F07-1FB643684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737" y="4558547"/>
            <a:ext cx="4199819" cy="2101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143DDE-2EDB-4EC9-8AAD-EE0EBF99E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752" y="1277989"/>
            <a:ext cx="4875689" cy="319913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06BC608-FD37-4B9D-BE90-41FDFEE9BDC4}"/>
              </a:ext>
            </a:extLst>
          </p:cNvPr>
          <p:cNvGrpSpPr/>
          <p:nvPr/>
        </p:nvGrpSpPr>
        <p:grpSpPr>
          <a:xfrm>
            <a:off x="6347936" y="2400470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2BE95C-5193-4C3B-BDB0-FA8665D86031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5A00EF2-556F-4F21-B31C-1AFF515CA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84F3FD-0491-475A-88C1-AC12E3EBAF25}"/>
              </a:ext>
            </a:extLst>
          </p:cNvPr>
          <p:cNvGrpSpPr/>
          <p:nvPr/>
        </p:nvGrpSpPr>
        <p:grpSpPr>
          <a:xfrm>
            <a:off x="3359315" y="5072910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F57B9C6-66BF-4DE1-9356-AEEBFEACE07D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812F3BA1-7724-484E-B322-D4B3D4E27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5a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F3B122-F203-4610-80CF-5B2D2784DE46}"/>
              </a:ext>
            </a:extLst>
          </p:cNvPr>
          <p:cNvGrpSpPr/>
          <p:nvPr/>
        </p:nvGrpSpPr>
        <p:grpSpPr>
          <a:xfrm>
            <a:off x="3911355" y="6086082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CFDB01F-2A71-46C8-8458-C2A6E08D5B5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A4B3D54D-092F-49D6-9068-566F33BF1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5c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A75050-E662-46C0-9121-601F028E84D7}"/>
              </a:ext>
            </a:extLst>
          </p:cNvPr>
          <p:cNvGrpSpPr/>
          <p:nvPr/>
        </p:nvGrpSpPr>
        <p:grpSpPr>
          <a:xfrm>
            <a:off x="3911356" y="556148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0C96943-15A5-4BAA-9A3B-3B7961F8DF54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4C0E1E22-9446-4F54-A094-4E176A41C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5b</a:t>
              </a:r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2DC7E89-49B9-4F00-BBF3-9DD5B263DE19}"/>
              </a:ext>
            </a:extLst>
          </p:cNvPr>
          <p:cNvCxnSpPr>
            <a:cxnSpLocks/>
          </p:cNvCxnSpPr>
          <p:nvPr/>
        </p:nvCxnSpPr>
        <p:spPr bwMode="auto">
          <a:xfrm>
            <a:off x="3699545" y="5279482"/>
            <a:ext cx="677841" cy="15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E37D19B-9C97-4826-8786-BD8D09BC17A2}"/>
              </a:ext>
            </a:extLst>
          </p:cNvPr>
          <p:cNvCxnSpPr>
            <a:cxnSpLocks/>
          </p:cNvCxnSpPr>
          <p:nvPr/>
        </p:nvCxnSpPr>
        <p:spPr bwMode="auto">
          <a:xfrm flipV="1">
            <a:off x="4222066" y="6103564"/>
            <a:ext cx="576437" cy="1275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40E652-50C0-4CFC-A7A2-9A398239F92F}"/>
              </a:ext>
            </a:extLst>
          </p:cNvPr>
          <p:cNvCxnSpPr>
            <a:cxnSpLocks/>
          </p:cNvCxnSpPr>
          <p:nvPr/>
        </p:nvCxnSpPr>
        <p:spPr bwMode="auto">
          <a:xfrm>
            <a:off x="4267345" y="5736563"/>
            <a:ext cx="640215" cy="196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0358E20-26BA-46F1-97BB-53B58961F29C}"/>
              </a:ext>
            </a:extLst>
          </p:cNvPr>
          <p:cNvCxnSpPr>
            <a:cxnSpLocks/>
          </p:cNvCxnSpPr>
          <p:nvPr/>
        </p:nvCxnSpPr>
        <p:spPr bwMode="auto">
          <a:xfrm>
            <a:off x="6702802" y="2546520"/>
            <a:ext cx="46978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20398846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2.2 Supplier Portal – Invoices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9382" y="1163782"/>
            <a:ext cx="11673444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7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Invoices List is displayed based on the search parameters previously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7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Invoice Number hyperlink to review details of the Invoice.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9382" y="2046460"/>
            <a:ext cx="11673444" cy="39149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249382" y="2850078"/>
            <a:ext cx="1923802" cy="31113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E0F941-3F51-49A3-A0D6-CC5F84699E13}"/>
              </a:ext>
            </a:extLst>
          </p:cNvPr>
          <p:cNvGrpSpPr/>
          <p:nvPr/>
        </p:nvGrpSpPr>
        <p:grpSpPr>
          <a:xfrm>
            <a:off x="2340528" y="2377599"/>
            <a:ext cx="265113" cy="292100"/>
            <a:chOff x="4572001" y="1068222"/>
            <a:chExt cx="265113" cy="2921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2241888-C369-468F-A8A9-B9B6202B0F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TextBox 41">
              <a:extLst>
                <a:ext uri="{FF2B5EF4-FFF2-40B4-BE49-F238E27FC236}">
                  <a16:creationId xmlns:a16="http://schemas.microsoft.com/office/drawing/2014/main" id="{3258229E-37EC-407A-A8AA-610848CA33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8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EA67BCC-B5F3-4C02-909A-5C3F3F218EB2}"/>
              </a:ext>
            </a:extLst>
          </p:cNvPr>
          <p:cNvCxnSpPr>
            <a:cxnSpLocks/>
          </p:cNvCxnSpPr>
          <p:nvPr/>
        </p:nvCxnSpPr>
        <p:spPr bwMode="auto">
          <a:xfrm flipH="1">
            <a:off x="1166072" y="2608273"/>
            <a:ext cx="1174456" cy="4872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34431469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1.2 Supplier Portal – Invoices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9381" y="1472541"/>
            <a:ext cx="3800104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9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details are displayed 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Total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Invoice Line Detail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Schedule</a:t>
            </a:r>
          </a:p>
          <a:p>
            <a:pPr marL="914400" lvl="1" indent="-457200">
              <a:lnSpc>
                <a:spcPct val="107000"/>
              </a:lnSpc>
              <a:buClr>
                <a:schemeClr val="accent2"/>
              </a:buClr>
              <a:buFont typeface="+mj-lt"/>
              <a:buAutoNum type="alphaL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BECC7-2F34-456A-8A06-7B307B20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863" y="1930605"/>
            <a:ext cx="1171575" cy="247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7E5CEE-D86E-440E-BA4B-6A35E2CC0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59" y="1417997"/>
            <a:ext cx="6239847" cy="500403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3E6E1C-E576-4C25-9373-C495B2731640}"/>
              </a:ext>
            </a:extLst>
          </p:cNvPr>
          <p:cNvCxnSpPr>
            <a:cxnSpLocks/>
          </p:cNvCxnSpPr>
          <p:nvPr/>
        </p:nvCxnSpPr>
        <p:spPr bwMode="auto">
          <a:xfrm flipV="1">
            <a:off x="6618032" y="1588841"/>
            <a:ext cx="552320" cy="238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09385D-6AD8-442D-A172-B68DE993F6E3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2973716"/>
            <a:ext cx="519281" cy="5161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CB5C46-FA71-4177-8743-A86DB2AFDA4D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7659" y="4214856"/>
            <a:ext cx="519281" cy="3571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AEEE7C-6A8D-4BFA-9276-580CCDB1D917}"/>
              </a:ext>
            </a:extLst>
          </p:cNvPr>
          <p:cNvCxnSpPr>
            <a:cxnSpLocks/>
          </p:cNvCxnSpPr>
          <p:nvPr/>
        </p:nvCxnSpPr>
        <p:spPr bwMode="auto">
          <a:xfrm flipV="1">
            <a:off x="3800213" y="5437083"/>
            <a:ext cx="536646" cy="342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997C48-7F7D-47B6-A26E-32F82ECDF128}"/>
              </a:ext>
            </a:extLst>
          </p:cNvPr>
          <p:cNvGrpSpPr/>
          <p:nvPr/>
        </p:nvGrpSpPr>
        <p:grpSpPr>
          <a:xfrm>
            <a:off x="6352919" y="1708086"/>
            <a:ext cx="265113" cy="292100"/>
            <a:chOff x="4572001" y="1068222"/>
            <a:chExt cx="265113" cy="2921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FA0B7A-0CA8-4093-A19A-8FF18D778CB2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B7ED95B4-1D64-41E0-8744-0112666D4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F96A3F-BF22-4F90-AC7A-B9692C145C45}"/>
              </a:ext>
            </a:extLst>
          </p:cNvPr>
          <p:cNvGrpSpPr/>
          <p:nvPr/>
        </p:nvGrpSpPr>
        <p:grpSpPr>
          <a:xfrm>
            <a:off x="3723450" y="3429738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05B4C86-FF9C-4917-9F5A-4E44DCD139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BE9D0331-A7C9-4379-93B9-98852F408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1B0005-9B65-458D-B550-E9E8D16969BD}"/>
              </a:ext>
            </a:extLst>
          </p:cNvPr>
          <p:cNvGrpSpPr/>
          <p:nvPr/>
        </p:nvGrpSpPr>
        <p:grpSpPr>
          <a:xfrm>
            <a:off x="3656338" y="4490563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1616402-49E9-4F8D-A90A-941ADD7D1D0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CBCFA2D7-9CEA-4192-8BFD-45A1C76E0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209AE-2D09-40E8-8414-67CCDD34E73C}"/>
              </a:ext>
            </a:extLst>
          </p:cNvPr>
          <p:cNvGrpSpPr/>
          <p:nvPr/>
        </p:nvGrpSpPr>
        <p:grpSpPr>
          <a:xfrm>
            <a:off x="3535100" y="5712849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03E1FA0-0F64-4B48-AC2D-D75C2C908EC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FE0C58F3-C56A-4F25-9E73-80BEDD661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562486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32"/>
            <a:ext cx="8486911" cy="912829"/>
          </a:xfrm>
        </p:spPr>
        <p:txBody>
          <a:bodyPr>
            <a:normAutofit fontScale="90000"/>
          </a:bodyPr>
          <a:lstStyle/>
          <a:p>
            <a:br>
              <a:rPr lang="en-US" dirty="0">
                <a:effectLst/>
              </a:rPr>
            </a:br>
            <a:r>
              <a:rPr lang="en-US" sz="44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400" dirty="0">
                <a:solidFill>
                  <a:schemeClr val="bg1"/>
                </a:solidFill>
                <a:effectLst/>
              </a:rPr>
            </a:b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5" y="1306286"/>
            <a:ext cx="4774861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Payments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Invoice information then select search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0CED2-CC97-4401-9EE1-F4F5C6A8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71" y="1353859"/>
            <a:ext cx="724774" cy="616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649D09-A29C-4A62-AE58-6C8482D5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71" y="2252901"/>
            <a:ext cx="1380095" cy="1114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BD686-5B67-47E5-A28C-4EEA3A2A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23" y="3556932"/>
            <a:ext cx="4558418" cy="285179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3299593-52F8-42C7-B2F0-3816C58BAD78}"/>
              </a:ext>
            </a:extLst>
          </p:cNvPr>
          <p:cNvCxnSpPr>
            <a:cxnSpLocks/>
          </p:cNvCxnSpPr>
          <p:nvPr/>
        </p:nvCxnSpPr>
        <p:spPr bwMode="auto">
          <a:xfrm flipH="1">
            <a:off x="6190239" y="1661888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CC8B87-7DE1-422F-8084-89B407E98834}"/>
              </a:ext>
            </a:extLst>
          </p:cNvPr>
          <p:cNvCxnSpPr>
            <a:cxnSpLocks/>
          </p:cNvCxnSpPr>
          <p:nvPr/>
        </p:nvCxnSpPr>
        <p:spPr bwMode="auto">
          <a:xfrm flipH="1">
            <a:off x="6812423" y="2779022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7B8E05-2973-4C14-992B-8FB692B67D1E}"/>
              </a:ext>
            </a:extLst>
          </p:cNvPr>
          <p:cNvCxnSpPr>
            <a:cxnSpLocks/>
          </p:cNvCxnSpPr>
          <p:nvPr/>
        </p:nvCxnSpPr>
        <p:spPr bwMode="auto">
          <a:xfrm flipH="1">
            <a:off x="9652200" y="3168405"/>
            <a:ext cx="124854" cy="774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1337D5-8827-4976-9821-B3D2E42B32AD}"/>
              </a:ext>
            </a:extLst>
          </p:cNvPr>
          <p:cNvGrpSpPr/>
          <p:nvPr/>
        </p:nvGrpSpPr>
        <p:grpSpPr>
          <a:xfrm>
            <a:off x="7265403" y="1510792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84E819C-4DEF-4CBB-984D-53E437D6F8D0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8D4BB0B5-9D8B-49AD-8BE5-56F070B23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A8DF77-4361-4262-9E31-5D9056738533}"/>
              </a:ext>
            </a:extLst>
          </p:cNvPr>
          <p:cNvGrpSpPr/>
          <p:nvPr/>
        </p:nvGrpSpPr>
        <p:grpSpPr>
          <a:xfrm>
            <a:off x="7878661" y="2601904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612F47E-F07E-4B81-988B-DAB703C3F92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9DEAD8EC-A3BF-4FD0-8C7D-D6CB9AE83C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57771D-E950-46EC-9BBD-F2B26314059D}"/>
              </a:ext>
            </a:extLst>
          </p:cNvPr>
          <p:cNvGrpSpPr/>
          <p:nvPr/>
        </p:nvGrpSpPr>
        <p:grpSpPr>
          <a:xfrm>
            <a:off x="9652200" y="2856452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3DC2192-C4C8-41F0-8F36-22D2BD5CBF8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DA47A29C-F9E3-4077-A9D7-7ED5B59CCE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894038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1881" y="1353788"/>
            <a:ext cx="1183969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 List is displayed based on the search parameters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Payment Reference ID hyperlink to review details of the payments.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C5C9C-DAD6-4AC6-BC6E-C74382F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613737"/>
            <a:ext cx="2471919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07350A-8355-445C-81A1-ED04FE72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24" y="2342417"/>
            <a:ext cx="6582811" cy="425946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A2FF0A-0FF7-4080-8C33-65A394445AC9}"/>
              </a:ext>
            </a:extLst>
          </p:cNvPr>
          <p:cNvCxnSpPr>
            <a:cxnSpLocks/>
          </p:cNvCxnSpPr>
          <p:nvPr/>
        </p:nvCxnSpPr>
        <p:spPr bwMode="auto">
          <a:xfrm>
            <a:off x="2256639" y="3498209"/>
            <a:ext cx="573685" cy="9645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D70970-994B-485C-8E65-D9D7B0075349}"/>
              </a:ext>
            </a:extLst>
          </p:cNvPr>
          <p:cNvGrpSpPr/>
          <p:nvPr/>
        </p:nvGrpSpPr>
        <p:grpSpPr>
          <a:xfrm>
            <a:off x="2040698" y="3206109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A6D7E9-9D39-4C54-917E-464F71BA44F5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794CFC8E-F79B-45C6-B638-158C37347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8117022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005" y="1330036"/>
            <a:ext cx="1167344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details are displayed.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46EDD-A13A-4044-87B9-431A99E2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54" y="2208008"/>
            <a:ext cx="2247900" cy="428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FFF031-113A-4095-9A56-9F404FB4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96" y="3243414"/>
            <a:ext cx="2190693" cy="242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AA80C-7F1E-4BA6-8A70-791CAA4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63" y="3713504"/>
            <a:ext cx="887163" cy="428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9B92F-0AEE-49FD-8A32-DA47128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926" y="1330036"/>
            <a:ext cx="7312465" cy="476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61080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5717D81C3C944AC09B7F082E9D442" ma:contentTypeVersion="11" ma:contentTypeDescription="Create a new document." ma:contentTypeScope="" ma:versionID="aa927ca6477be15ff978d8554d8d8a3e">
  <xsd:schema xmlns:xsd="http://www.w3.org/2001/XMLSchema" xmlns:xs="http://www.w3.org/2001/XMLSchema" xmlns:p="http://schemas.microsoft.com/office/2006/metadata/properties" xmlns:ns1="http://schemas.microsoft.com/sharepoint/v3" xmlns:ns2="957b177c-33c7-4622-90b1-c9f6823c777f" xmlns:ns3="9cd8de76-56bc-4a3c-90f4-b4bfa14da4e6" targetNamespace="http://schemas.microsoft.com/office/2006/metadata/properties" ma:root="true" ma:fieldsID="fbd45b90ef330d1e7faa3ceb2218a400" ns1:_="" ns2:_="" ns3:_="">
    <xsd:import namespace="http://schemas.microsoft.com/sharepoint/v3"/>
    <xsd:import namespace="957b177c-33c7-4622-90b1-c9f6823c777f"/>
    <xsd:import namespace="9cd8de76-56bc-4a3c-90f4-b4bfa14da4e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b177c-33c7-4622-90b1-c9f6823c77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8de76-56bc-4a3c-90f4-b4bfa14da4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07C003-9539-4AE3-A26E-AD387FABF8FF}">
  <ds:schemaRefs>
    <ds:schemaRef ds:uri="http://schemas.microsoft.com/sharepoint/v3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9cd8de76-56bc-4a3c-90f4-b4bfa14da4e6"/>
    <ds:schemaRef ds:uri="957b177c-33c7-4622-90b1-c9f6823c777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6D907BF-009E-4EA0-90D0-1664D8BD77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A64B95-BB49-4139-82D3-5CDD9AE3AD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57b177c-33c7-4622-90b1-c9f6823c777f"/>
    <ds:schemaRef ds:uri="9cd8de76-56bc-4a3c-90f4-b4bfa14da4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2589</TotalTime>
  <Words>840</Words>
  <Application>Microsoft Office PowerPoint</Application>
  <PresentationFormat>Widescreen</PresentationFormat>
  <Paragraphs>193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Arvo</vt:lpstr>
      <vt:lpstr>Calibri</vt:lpstr>
      <vt:lpstr>Calibri Light</vt:lpstr>
      <vt:lpstr>Office Theme</vt:lpstr>
      <vt:lpstr>Ross Stores &amp; DD’s Discounts  Accessing Supplier Portal   </vt:lpstr>
      <vt:lpstr>Supplier Portal: Whats New…</vt:lpstr>
      <vt:lpstr>Supplier Portal – Login</vt:lpstr>
      <vt:lpstr> 0.1 Supplier Portal – First time Login </vt:lpstr>
      <vt:lpstr> 0.1 Supplier Portal – First time Login </vt:lpstr>
      <vt:lpstr> 0.1 Supplier Portal – First time Login </vt:lpstr>
      <vt:lpstr> 0.1 Supplier Portal – First time Login </vt:lpstr>
      <vt:lpstr>0.2 Supplier Portal – Daily Login</vt:lpstr>
      <vt:lpstr>0.2 Supplier Portal – Daily Login</vt:lpstr>
      <vt:lpstr>0.3 Supplier Portal –Forgot Password</vt:lpstr>
      <vt:lpstr>0.3 Supplier Portal –Forgot Password</vt:lpstr>
      <vt:lpstr>Supplier Portal – Single Location</vt:lpstr>
      <vt:lpstr>1.1 Supplier Portal – Account Balances</vt:lpstr>
      <vt:lpstr>1.1 Supplier Portal – Account Balances</vt:lpstr>
      <vt:lpstr>1.2 Supplier Portal – Invoices</vt:lpstr>
      <vt:lpstr>1.2 Supplier Portal – Invoices</vt:lpstr>
      <vt:lpstr>1.2 Supplier Portal – Invoices</vt:lpstr>
      <vt:lpstr> 1.3 Supplier Portal – Payments </vt:lpstr>
      <vt:lpstr> 1.3 Supplier Portal – Payments </vt:lpstr>
      <vt:lpstr> 1.3 Supplier Portal – Payments </vt:lpstr>
      <vt:lpstr>Supplier Portal – Multiple Vendor IDs</vt:lpstr>
      <vt:lpstr>2.1 Supplier Portal – Account Balances</vt:lpstr>
      <vt:lpstr>2.1 Supplier Portal – Account Balances</vt:lpstr>
      <vt:lpstr>2.1 Supplier Portal – Account Balances</vt:lpstr>
      <vt:lpstr> 2.2 Supplier Portal – Invoices </vt:lpstr>
      <vt:lpstr>2.2 Supplier Portal – Invoices</vt:lpstr>
      <vt:lpstr>2.2 Supplier Portal – Invoices</vt:lpstr>
      <vt:lpstr>1.2 Supplier Portal – Invoices</vt:lpstr>
      <vt:lpstr> 2.3 Supplier Portal – Payments </vt:lpstr>
      <vt:lpstr> 2.3 Supplier Portal – Payments </vt:lpstr>
      <vt:lpstr> 2.3 Supplier Portal – Payments </vt:lpstr>
    </vt:vector>
  </TitlesOfParts>
  <Company>Wipro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Delete Vouchers</dc:title>
  <dc:creator>Abhishek Nipun (BAS)</dc:creator>
  <cp:lastModifiedBy>Beth Buchta (Finance)</cp:lastModifiedBy>
  <cp:revision>208</cp:revision>
  <dcterms:created xsi:type="dcterms:W3CDTF">2018-03-23T11:11:08Z</dcterms:created>
  <dcterms:modified xsi:type="dcterms:W3CDTF">2023-08-03T18:45:02Z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9a70571-31c6-4603-80c1-ef2fb871a62a_Enabled">
    <vt:lpwstr>True</vt:lpwstr>
  </property>
  <property fmtid="{D5CDD505-2E9C-101B-9397-08002B2CF9AE}" pid="3" name="MSIP_Label_b9a70571-31c6-4603-80c1-ef2fb871a62a_SiteId">
    <vt:lpwstr>258ac4e4-146a-411e-9dc8-79a9e12fd6da</vt:lpwstr>
  </property>
  <property fmtid="{D5CDD505-2E9C-101B-9397-08002B2CF9AE}" pid="4" name="MSIP_Label_b9a70571-31c6-4603-80c1-ef2fb871a62a_Ref">
    <vt:lpwstr>https://api.informationprotection.azure.com/api/258ac4e4-146a-411e-9dc8-79a9e12fd6da</vt:lpwstr>
  </property>
  <property fmtid="{D5CDD505-2E9C-101B-9397-08002B2CF9AE}" pid="5" name="MSIP_Label_b9a70571-31c6-4603-80c1-ef2fb871a62a_Owner">
    <vt:lpwstr>AB394593@wipro.com</vt:lpwstr>
  </property>
  <property fmtid="{D5CDD505-2E9C-101B-9397-08002B2CF9AE}" pid="6" name="MSIP_Label_b9a70571-31c6-4603-80c1-ef2fb871a62a_SetDate">
    <vt:lpwstr>2018-03-23T16:42:02.4249471+05:30</vt:lpwstr>
  </property>
  <property fmtid="{D5CDD505-2E9C-101B-9397-08002B2CF9AE}" pid="7" name="MSIP_Label_b9a70571-31c6-4603-80c1-ef2fb871a62a_Name">
    <vt:lpwstr>Internal and Restricted</vt:lpwstr>
  </property>
  <property fmtid="{D5CDD505-2E9C-101B-9397-08002B2CF9AE}" pid="8" name="MSIP_Label_b9a70571-31c6-4603-80c1-ef2fb871a62a_Application">
    <vt:lpwstr>Microsoft Azure Information Protection</vt:lpwstr>
  </property>
  <property fmtid="{D5CDD505-2E9C-101B-9397-08002B2CF9AE}" pid="9" name="MSIP_Label_b9a70571-31c6-4603-80c1-ef2fb871a62a_Extended_MSFT_Method">
    <vt:lpwstr>Automatic</vt:lpwstr>
  </property>
  <property fmtid="{D5CDD505-2E9C-101B-9397-08002B2CF9AE}" pid="10" name="Sensitivity">
    <vt:lpwstr>Internal and Restricted</vt:lpwstr>
  </property>
  <property fmtid="{D5CDD505-2E9C-101B-9397-08002B2CF9AE}" pid="11" name="ContentTypeId">
    <vt:lpwstr>0x0101007BB5717D81C3C944AC09B7F082E9D442</vt:lpwstr>
  </property>
</Properties>
</file>